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1"/>
    <p:sldMasterId id="2147483706" r:id="rId2"/>
    <p:sldMasterId id="2147483712" r:id="rId3"/>
    <p:sldMasterId id="2147483724" r:id="rId4"/>
    <p:sldMasterId id="2147483732" r:id="rId5"/>
  </p:sldMasterIdLst>
  <p:notesMasterIdLst>
    <p:notesMasterId r:id="rId20"/>
  </p:notesMasterIdLst>
  <p:handoutMasterIdLst>
    <p:handoutMasterId r:id="rId21"/>
  </p:handoutMasterIdLst>
  <p:sldIdLst>
    <p:sldId id="453" r:id="rId6"/>
    <p:sldId id="256" r:id="rId7"/>
    <p:sldId id="446" r:id="rId8"/>
    <p:sldId id="426" r:id="rId9"/>
    <p:sldId id="454" r:id="rId10"/>
    <p:sldId id="455" r:id="rId11"/>
    <p:sldId id="456" r:id="rId12"/>
    <p:sldId id="457" r:id="rId13"/>
    <p:sldId id="458" r:id="rId14"/>
    <p:sldId id="459" r:id="rId15"/>
    <p:sldId id="460" r:id="rId16"/>
    <p:sldId id="461" r:id="rId17"/>
    <p:sldId id="462" r:id="rId18"/>
    <p:sldId id="46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72" userDrawn="1">
          <p15:clr>
            <a:srgbClr val="A4A3A4"/>
          </p15:clr>
        </p15:guide>
        <p15:guide id="2" pos="288" userDrawn="1">
          <p15:clr>
            <a:srgbClr val="F26B43"/>
          </p15:clr>
        </p15:guide>
        <p15:guide id="3" orient="horz" pos="4056" userDrawn="1">
          <p15:clr>
            <a:srgbClr val="F26B43"/>
          </p15:clr>
        </p15:guide>
        <p15:guide id="4" orient="horz" pos="1488" userDrawn="1">
          <p15:clr>
            <a:srgbClr val="A4A3A4"/>
          </p15:clr>
        </p15:guide>
        <p15:guide id="5" pos="3816" userDrawn="1">
          <p15:clr>
            <a:srgbClr val="A4A3A4"/>
          </p15:clr>
        </p15:guide>
        <p15:guide id="6" pos="7416" userDrawn="1">
          <p15:clr>
            <a:srgbClr val="F26B43"/>
          </p15:clr>
        </p15:guide>
        <p15:guide id="7" orient="horz" pos="312" userDrawn="1">
          <p15:clr>
            <a:srgbClr val="F26B43"/>
          </p15:clr>
        </p15:guide>
        <p15:guide id="8" orient="horz" pos="2160" userDrawn="1">
          <p15:clr>
            <a:srgbClr val="A4A3A4"/>
          </p15:clr>
        </p15:guide>
        <p15:guide id="9" orient="horz" pos="230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5896"/>
    <a:srgbClr val="7C6560"/>
    <a:srgbClr val="29282D"/>
    <a:srgbClr val="E288B6"/>
    <a:srgbClr val="D75078"/>
    <a:srgbClr val="B38F6A"/>
    <a:srgbClr val="6667AB"/>
    <a:srgbClr val="BBBBBB"/>
    <a:srgbClr val="B9B9B9"/>
    <a:srgbClr val="85A0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228" y="108"/>
      </p:cViewPr>
      <p:guideLst>
        <p:guide orient="horz" pos="3672"/>
        <p:guide pos="288"/>
        <p:guide orient="horz" pos="4056"/>
        <p:guide orient="horz" pos="1488"/>
        <p:guide pos="3816"/>
        <p:guide pos="7416"/>
        <p:guide orient="horz" pos="312"/>
        <p:guide orient="horz" pos="2160"/>
        <p:guide orient="horz" pos="230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2640" y="-6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8/10/relationships/authors" Target="authors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B3440B4-626E-4F3C-BAEA-93BE989AF48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3A5570-8E4E-4AA9-B246-5A27A383B99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4A69E4-EFBB-4687-8058-A94EE1B5781B}" type="datetimeFigureOut">
              <a:rPr lang="en-US" smtClean="0"/>
              <a:t>4/20/2024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0D364A-9468-466A-ACCD-ABB3762BE8B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9EF394-4AD6-48D1-9C4C-1B3D44BBF5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004FE7-BA7C-4FF4-9756-C6A1F2BCA3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7173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E546B2-EB9C-4E9C-8793-C25F32D58B9A}" type="datetimeFigureOut">
              <a:rPr lang="en-US" smtClean="0"/>
              <a:t>4/20/2024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83F1C3-4FA3-4491-97F4-43CA9C8BDF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346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83F1C3-4FA3-4491-97F4-43CA9C8BDFD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9560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F9C7667-EADA-40AC-B931-4642E0A9A4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17136"/>
            <a:ext cx="6581554" cy="1371600"/>
          </a:xfrm>
        </p:spPr>
        <p:txBody>
          <a:bodyPr>
            <a:normAutofit/>
          </a:bodyPr>
          <a:lstStyle>
            <a:lvl1pPr>
              <a:lnSpc>
                <a:spcPts val="4600"/>
              </a:lnSpc>
              <a:defRPr sz="36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242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F9C7667-EADA-40AC-B931-4642E0A9A4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29000" y="2240280"/>
            <a:ext cx="4645152" cy="419709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C1CB8E8-F58A-4B26-B8AA-8977FC608E8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0936" y="4498848"/>
            <a:ext cx="2121408" cy="621792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200" b="1"/>
            </a:lvl1pPr>
            <a:lvl2pPr marL="457200" indent="0">
              <a:lnSpc>
                <a:spcPts val="1800"/>
              </a:lnSpc>
              <a:spcBef>
                <a:spcPts val="0"/>
              </a:spcBef>
              <a:buNone/>
              <a:defRPr sz="1200" b="1"/>
            </a:lvl2pPr>
            <a:lvl3pPr marL="914400" indent="0">
              <a:lnSpc>
                <a:spcPts val="1800"/>
              </a:lnSpc>
              <a:spcBef>
                <a:spcPts val="0"/>
              </a:spcBef>
              <a:buNone/>
              <a:defRPr sz="1200" b="1"/>
            </a:lvl3pPr>
            <a:lvl4pPr marL="1371600" indent="0">
              <a:lnSpc>
                <a:spcPts val="1800"/>
              </a:lnSpc>
              <a:spcBef>
                <a:spcPts val="0"/>
              </a:spcBef>
              <a:buNone/>
              <a:defRPr sz="1200" b="1"/>
            </a:lvl4pPr>
            <a:lvl5pPr marL="1828800" indent="0">
              <a:lnSpc>
                <a:spcPts val="1800"/>
              </a:lnSpc>
              <a:spcBef>
                <a:spcPts val="0"/>
              </a:spcBef>
              <a:buNone/>
              <a:defRPr sz="1200" b="1"/>
            </a:lvl5pPr>
          </a:lstStyle>
          <a:p>
            <a:pPr lvl="0"/>
            <a:r>
              <a:rPr lang="en-US"/>
              <a:t>Click to text</a:t>
            </a:r>
          </a:p>
        </p:txBody>
      </p:sp>
    </p:spTree>
    <p:extLst>
      <p:ext uri="{BB962C8B-B14F-4D97-AF65-F5344CB8AC3E}">
        <p14:creationId xmlns:p14="http://schemas.microsoft.com/office/powerpoint/2010/main" val="1980593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lette Balance act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2569464"/>
            <a:ext cx="3619501" cy="1179576"/>
          </a:xfrm>
        </p:spPr>
        <p:txBody>
          <a:bodyPr anchor="b" anchorCtr="0">
            <a:normAutofit/>
          </a:bodyPr>
          <a:lstStyle>
            <a:lvl1pPr>
              <a:lnSpc>
                <a:spcPts val="4000"/>
              </a:lnSpc>
              <a:defRPr sz="3200" cap="all" baseline="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F51F73-5064-47F8-83FD-440E0ED19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79392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06FF689A-8221-42E8-96D4-ED4D3AD501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27064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96424DB2-4D46-493F-A5B8-8901EDA394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74736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0AF2B6E1-5738-41B1-8C15-EA671549014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122408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6C8D73EB-347C-4E13-94C8-FA8FADE4655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9392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9DFA5C56-9B47-4F87-8E12-30A936274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27064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1E3B5888-98ED-48E4-8AA8-5BAB43F8516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174736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569C9EE3-34D1-4DE0-B06C-2F6212F7C32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122408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903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ersive palette Balancing Ac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0869985-B973-4011-9FA2-83D7EBB2EA53}"/>
              </a:ext>
            </a:extLst>
          </p:cNvPr>
          <p:cNvSpPr/>
          <p:nvPr userDrawn="1"/>
        </p:nvSpPr>
        <p:spPr>
          <a:xfrm>
            <a:off x="0" y="2400300"/>
            <a:ext cx="4267200" cy="4457700"/>
          </a:xfrm>
          <a:prstGeom prst="rect">
            <a:avLst/>
          </a:prstGeom>
          <a:solidFill>
            <a:srgbClr val="D293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1399032"/>
            <a:ext cx="3619501" cy="877824"/>
          </a:xfrm>
        </p:spPr>
        <p:txBody>
          <a:bodyPr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779776"/>
            <a:ext cx="3465576" cy="325526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A66F217-0E52-4AD8-82BA-AB332C5963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54500" y="0"/>
            <a:ext cx="74803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75D44F0-DADD-4DCC-82EC-FDB3E9878AA9}"/>
              </a:ext>
            </a:extLst>
          </p:cNvPr>
          <p:cNvSpPr/>
          <p:nvPr userDrawn="1"/>
        </p:nvSpPr>
        <p:spPr>
          <a:xfrm>
            <a:off x="11734800" y="4445000"/>
            <a:ext cx="457200" cy="2413000"/>
          </a:xfrm>
          <a:prstGeom prst="rect">
            <a:avLst/>
          </a:prstGeom>
          <a:solidFill>
            <a:srgbClr val="884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8CFE2C9-8B6E-4DDA-A5EA-04581F7629F0}"/>
              </a:ext>
            </a:extLst>
          </p:cNvPr>
          <p:cNvSpPr/>
          <p:nvPr userDrawn="1"/>
        </p:nvSpPr>
        <p:spPr>
          <a:xfrm>
            <a:off x="11734800" y="0"/>
            <a:ext cx="457200" cy="4462272"/>
          </a:xfrm>
          <a:prstGeom prst="rect">
            <a:avLst/>
          </a:prstGeom>
          <a:solidFill>
            <a:srgbClr val="86A2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8234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 hidden="1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96FEDCD9-19A7-423B-ABE0-DDD032DE8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914400"/>
            <a:ext cx="7467601" cy="1572768"/>
          </a:xfrm>
        </p:spPr>
        <p:txBody>
          <a:bodyPr/>
          <a:lstStyle>
            <a:lvl1pPr>
              <a:lnSpc>
                <a:spcPts val="46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EBD7372B-17B4-4062-8BFA-745581B273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540000"/>
            <a:ext cx="6591300" cy="3403600"/>
          </a:xfrm>
          <a:prstGeom prst="rect">
            <a:avLst/>
          </a:prstGeom>
        </p:spPr>
        <p:txBody>
          <a:bodyPr/>
          <a:lstStyle>
            <a:lvl1pPr marL="342900" indent="-342900">
              <a:lnSpc>
                <a:spcPts val="3000"/>
              </a:lnSpc>
              <a:spcBef>
                <a:spcPts val="0"/>
              </a:spcBef>
              <a:buFont typeface="+mj-lt"/>
              <a:buAutoNum type="arabicPeriod"/>
              <a:defRPr sz="18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9A28F9-9D68-48A2-A1AD-C1C318C0EC8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15300" y="1384300"/>
            <a:ext cx="3410712" cy="4572000"/>
          </a:xfrm>
          <a:prstGeom prst="roundRect">
            <a:avLst>
              <a:gd name="adj" fmla="val 2543"/>
            </a:avLst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32" userDrawn="1">
          <p15:clr>
            <a:srgbClr val="FBAE40"/>
          </p15:clr>
        </p15:guide>
        <p15:guide id="2" pos="33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lette Wellspring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2569464"/>
            <a:ext cx="3619501" cy="1179576"/>
          </a:xfrm>
        </p:spPr>
        <p:txBody>
          <a:bodyPr anchor="b" anchorCtr="0">
            <a:normAutofit/>
          </a:bodyPr>
          <a:lstStyle>
            <a:lvl1pPr>
              <a:lnSpc>
                <a:spcPts val="4000"/>
              </a:lnSpc>
              <a:defRPr sz="32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F51F73-5064-47F8-83FD-440E0ED19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79392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06FF689A-8221-42E8-96D4-ED4D3AD501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27064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96424DB2-4D46-493F-A5B8-8901EDA394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74736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0AF2B6E1-5738-41B1-8C15-EA671549014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122408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6C8D73EB-347C-4E13-94C8-FA8FADE4655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9392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9DFA5C56-9B47-4F87-8E12-30A936274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27064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1E3B5888-98ED-48E4-8AA8-5BAB43F8516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174736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569C9EE3-34D1-4DE0-B06C-2F6212F7C32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122408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942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ersive palette Wellspring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186ECD6-DF3C-4CA6-9A77-ED32AC37F81F}"/>
              </a:ext>
            </a:extLst>
          </p:cNvPr>
          <p:cNvSpPr/>
          <p:nvPr userDrawn="1"/>
        </p:nvSpPr>
        <p:spPr>
          <a:xfrm>
            <a:off x="0" y="0"/>
            <a:ext cx="2445488" cy="457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3F081E-4462-4B33-A41E-0432A3B439D9}"/>
              </a:ext>
            </a:extLst>
          </p:cNvPr>
          <p:cNvSpPr/>
          <p:nvPr userDrawn="1"/>
        </p:nvSpPr>
        <p:spPr>
          <a:xfrm rot="5400000">
            <a:off x="10740656" y="5406656"/>
            <a:ext cx="2445488" cy="457200"/>
          </a:xfrm>
          <a:prstGeom prst="rect">
            <a:avLst/>
          </a:prstGeom>
          <a:solidFill>
            <a:srgbClr val="8A58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05FA2D1-6BF4-4194-B815-8C66D013FD27}"/>
              </a:ext>
            </a:extLst>
          </p:cNvPr>
          <p:cNvSpPr/>
          <p:nvPr userDrawn="1"/>
        </p:nvSpPr>
        <p:spPr>
          <a:xfrm>
            <a:off x="7982712" y="495300"/>
            <a:ext cx="3753612" cy="5943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88F0DF-BC0B-473C-82DC-7FC46D38FAC1}"/>
              </a:ext>
            </a:extLst>
          </p:cNvPr>
          <p:cNvSpPr/>
          <p:nvPr userDrawn="1"/>
        </p:nvSpPr>
        <p:spPr>
          <a:xfrm>
            <a:off x="4251158" y="495300"/>
            <a:ext cx="3787056" cy="5943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779776"/>
            <a:ext cx="3465576" cy="325526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A66F217-0E52-4AD8-82BA-AB332C5963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09160" y="960120"/>
            <a:ext cx="6574536" cy="507492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DF3E524-6AEB-4529-804C-0B9CD9992050}"/>
              </a:ext>
            </a:extLst>
          </p:cNvPr>
          <p:cNvSpPr/>
          <p:nvPr userDrawn="1"/>
        </p:nvSpPr>
        <p:spPr>
          <a:xfrm>
            <a:off x="228600" y="241300"/>
            <a:ext cx="11772900" cy="6400800"/>
          </a:xfrm>
          <a:prstGeom prst="rect">
            <a:avLst/>
          </a:pr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CFF2CAC-AD21-48FA-AD68-A643AAA6A8C4}"/>
              </a:ext>
            </a:extLst>
          </p:cNvPr>
          <p:cNvCxnSpPr>
            <a:cxnSpLocks/>
          </p:cNvCxnSpPr>
          <p:nvPr userDrawn="1"/>
        </p:nvCxnSpPr>
        <p:spPr>
          <a:xfrm>
            <a:off x="228600" y="2415910"/>
            <a:ext cx="4022558" cy="0"/>
          </a:xfrm>
          <a:prstGeom prst="line">
            <a:avLst/>
          </a:prstGeom>
          <a:ln w="254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1371600"/>
            <a:ext cx="3619501" cy="877824"/>
          </a:xfrm>
        </p:spPr>
        <p:txBody>
          <a:bodyPr/>
          <a:lstStyle>
            <a:lvl1pPr>
              <a:lnSpc>
                <a:spcPts val="432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122559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lette Star of the show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2569464"/>
            <a:ext cx="3619501" cy="1179576"/>
          </a:xfrm>
        </p:spPr>
        <p:txBody>
          <a:bodyPr anchor="t" anchorCtr="0">
            <a:normAutofit/>
          </a:bodyPr>
          <a:lstStyle>
            <a:lvl1pPr>
              <a:lnSpc>
                <a:spcPts val="4000"/>
              </a:lnSpc>
              <a:defRPr sz="32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F51F73-5064-47F8-83FD-440E0ED19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79392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06FF689A-8221-42E8-96D4-ED4D3AD501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27064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96424DB2-4D46-493F-A5B8-8901EDA394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74736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0AF2B6E1-5738-41B1-8C15-EA671549014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122408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6C8D73EB-347C-4E13-94C8-FA8FADE4655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9392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9DFA5C56-9B47-4F87-8E12-30A936274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27064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1E3B5888-98ED-48E4-8AA8-5BAB43F8516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174736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569C9EE3-34D1-4DE0-B06C-2F6212F7C32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122408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3920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ersive palette Star of the sho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462B86F-90E5-425E-9F83-8477D8111E1D}"/>
              </a:ext>
            </a:extLst>
          </p:cNvPr>
          <p:cNvSpPr/>
          <p:nvPr userDrawn="1"/>
        </p:nvSpPr>
        <p:spPr>
          <a:xfrm>
            <a:off x="0" y="495300"/>
            <a:ext cx="6057900" cy="133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269853-3C2C-4F9C-B1BB-E00F7A1DB9E1}"/>
              </a:ext>
            </a:extLst>
          </p:cNvPr>
          <p:cNvSpPr/>
          <p:nvPr userDrawn="1"/>
        </p:nvSpPr>
        <p:spPr>
          <a:xfrm>
            <a:off x="6530703" y="495300"/>
            <a:ext cx="2931587" cy="2628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3759D58-52AF-4785-8A33-F528F46D88A3}"/>
              </a:ext>
            </a:extLst>
          </p:cNvPr>
          <p:cNvSpPr/>
          <p:nvPr userDrawn="1"/>
        </p:nvSpPr>
        <p:spPr>
          <a:xfrm>
            <a:off x="8852618" y="3863713"/>
            <a:ext cx="2921000" cy="259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AD3E0F4-EC0D-43C2-AC84-A53134C8566E}"/>
              </a:ext>
            </a:extLst>
          </p:cNvPr>
          <p:cNvSpPr/>
          <p:nvPr userDrawn="1"/>
        </p:nvSpPr>
        <p:spPr>
          <a:xfrm>
            <a:off x="228600" y="241300"/>
            <a:ext cx="11772900" cy="6400800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914400"/>
            <a:ext cx="5638801" cy="1572126"/>
          </a:xfrm>
        </p:spPr>
        <p:txBody>
          <a:bodyPr anchor="t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489200"/>
            <a:ext cx="5202936" cy="354787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A66F217-0E52-4AD8-82BA-AB332C5963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997700" y="914400"/>
            <a:ext cx="4334256" cy="5093208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3668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lette Amusements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2569464"/>
            <a:ext cx="3619501" cy="1179576"/>
          </a:xfrm>
        </p:spPr>
        <p:txBody>
          <a:bodyPr anchor="b" anchorCtr="0">
            <a:normAutofit/>
          </a:bodyPr>
          <a:lstStyle>
            <a:lvl1pPr>
              <a:lnSpc>
                <a:spcPts val="4000"/>
              </a:lnSpc>
              <a:defRPr sz="32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F51F73-5064-47F8-83FD-440E0ED19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79392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06FF689A-8221-42E8-96D4-ED4D3AD501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27064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96424DB2-4D46-493F-A5B8-8901EDA394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74736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0AF2B6E1-5738-41B1-8C15-EA671549014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122408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6C8D73EB-347C-4E13-94C8-FA8FADE4655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9392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9DFA5C56-9B47-4F87-8E12-30A936274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27064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1E3B5888-98ED-48E4-8AA8-5BAB43F8516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174736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569C9EE3-34D1-4DE0-B06C-2F6212F7C32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122408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889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ersive palette Amusemen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3A3BC27-A809-4F76-931E-2DE01059A5AB}"/>
              </a:ext>
            </a:extLst>
          </p:cNvPr>
          <p:cNvSpPr/>
          <p:nvPr userDrawn="1"/>
        </p:nvSpPr>
        <p:spPr>
          <a:xfrm>
            <a:off x="6712974" y="1651000"/>
            <a:ext cx="460459" cy="5207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96A5108-5EBA-43CE-BA4A-DA9EEF5D808A}"/>
              </a:ext>
            </a:extLst>
          </p:cNvPr>
          <p:cNvSpPr/>
          <p:nvPr userDrawn="1"/>
        </p:nvSpPr>
        <p:spPr>
          <a:xfrm>
            <a:off x="9271000" y="0"/>
            <a:ext cx="2921000" cy="5397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712910-50D0-4906-AB08-F37D02F96D4A}"/>
              </a:ext>
            </a:extLst>
          </p:cNvPr>
          <p:cNvSpPr/>
          <p:nvPr userDrawn="1"/>
        </p:nvSpPr>
        <p:spPr>
          <a:xfrm>
            <a:off x="0" y="2387600"/>
            <a:ext cx="5461000" cy="215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AC760C-BE23-4DA2-A294-3B5668F8AECA}"/>
              </a:ext>
            </a:extLst>
          </p:cNvPr>
          <p:cNvSpPr/>
          <p:nvPr userDrawn="1"/>
        </p:nvSpPr>
        <p:spPr>
          <a:xfrm>
            <a:off x="228600" y="241300"/>
            <a:ext cx="11772900" cy="640080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914400"/>
            <a:ext cx="5605272" cy="1572126"/>
          </a:xfr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3072384"/>
            <a:ext cx="4946904" cy="287121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A66F217-0E52-4AD8-82BA-AB332C5963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178040" y="457200"/>
            <a:ext cx="4562856" cy="64008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1760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F5AAD-26E2-7274-FEBA-59659B0421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833368-E646-864D-40BE-961847DF6B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7FFBBD-9EA2-2009-2C3F-182390DD7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C309E-27E9-42D1-B05D-499CB8B40513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B85CE0-AB37-45EC-40B7-C3869E30A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F00E6B-481A-BBA3-EF5C-658C60BB3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FD3F-970F-45DD-B1B3-5E06E64F5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7446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BABAF-ADAB-9E45-B715-868B588DC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2BC7F0-053A-1E27-7659-72BC36D522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76A350-880C-E9D7-6C0C-9F135362A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C309E-27E9-42D1-B05D-499CB8B40513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D0D39-B512-5E5D-4E8C-A7E5B56CE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21A2FB-74EF-DE53-3146-2D8443F81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FD3F-970F-45DD-B1B3-5E06E64F5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8588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EF414-833C-D9DF-E5E8-F5247FCF7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D4DADE-1D18-C9B6-3FA3-F77C6031B1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2A733C-E6B6-7F2D-A057-F4C500247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C309E-27E9-42D1-B05D-499CB8B40513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24B1B4-A7F8-BF9D-DDB4-CDA2A4770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F803FA-0378-1435-7789-9B8A34C38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FD3F-970F-45DD-B1B3-5E06E64F5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4567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ED54D-2BA3-B9CE-E980-801CB84AA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B5C18E-E8F2-134D-EE70-66E3F48C67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2B6DE6-C836-BA63-0E62-40EC2E6602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EBD2A0-85BB-F86D-C9C1-FD672FABA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C309E-27E9-42D1-B05D-499CB8B40513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A8A503-AE00-FEC6-4D6E-92988DE3F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8806D0-0446-D00A-FCF1-E187699B2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FD3F-970F-45DD-B1B3-5E06E64F5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3006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FA64B-D973-E4E4-9CB2-AC2D98770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E85DF3-6F57-2759-45E2-5F157063FA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8B9AE0-A56C-9F4F-0464-96838BB066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829CDC-0EF1-8B74-21A6-839FE8025A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49E751-E022-968C-48D9-3705A5AE35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9D64345-B6A9-00DB-F8DD-AEBBF4180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C309E-27E9-42D1-B05D-499CB8B40513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13E96A-F5BE-16F7-48BE-F9BD5EF5C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90F1039-2554-9B0F-0130-446B069CB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FD3F-970F-45DD-B1B3-5E06E64F5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5594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F5588-1404-A91B-C00B-A23BB4867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FE42C3-0DD0-4FCB-6081-E86CC446C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C309E-27E9-42D1-B05D-499CB8B40513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B26F67-6B25-00A9-ADD1-BC7B6D9A8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F45F9C-2B76-E425-9D51-AF5E20A30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FD3F-970F-45DD-B1B3-5E06E64F5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7469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367365-7650-D108-1D50-6BF4B5479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C309E-27E9-42D1-B05D-499CB8B40513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5B8F17-FA1E-879A-4726-92E94D019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A46911-9236-5460-60A4-22996C08F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FD3F-970F-45DD-B1B3-5E06E64F5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3174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2091A-1023-CAFD-6D06-2F9B4AA4D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E2A00B-9819-B6ED-0C79-1563D84699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E4747F-085C-DD6C-FB8B-6BAF0A016A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165CB9-D32C-765A-7860-E3BDD13D6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C309E-27E9-42D1-B05D-499CB8B40513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8B820D-028C-68D4-F525-899B14B5E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B60D38-B715-1C74-41D3-56A5648C9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FD3F-970F-45DD-B1B3-5E06E64F5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3452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C492D-F374-CDB1-9679-639AEBD8E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CAB4AF-632B-39E2-65A7-D38F4359F5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2A437A-0DCF-86F1-4446-97A286CAC0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2CD3F4-ACD9-BFCC-83AC-079A8A721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C309E-27E9-42D1-B05D-499CB8B40513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D81973-8D58-1172-5990-F31502701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E768B2-2BDD-D680-7225-5A85FC053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FD3F-970F-45DD-B1B3-5E06E64F5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7982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707F7-8CE2-D744-D913-DD631E1D2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C0446C-1B2C-3FA4-B85B-E72BFD89EF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0AE3B-900F-C641-B646-3D0AFA3B1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C309E-27E9-42D1-B05D-499CB8B40513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9E50F0-68FE-7594-09C1-0E8664793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596D24-B91E-EEF8-38B6-54A3AAE30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FD3F-970F-45DD-B1B3-5E06E64F5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002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DD4B52A-C5D0-7BC1-F5F7-034DE81CD9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D2AA16-8849-8FD9-4613-F83CAEDB4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8C8F46-3BA6-800F-4644-77074AF61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C309E-27E9-42D1-B05D-499CB8B40513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2F4F14-5574-3F04-2447-ED90D42E5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A55374-0815-5480-FB36-54D65885F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FD3F-970F-45DD-B1B3-5E06E64F5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280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80DF88-AC53-41A3-8067-D7E6D5DB1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914400"/>
            <a:ext cx="11174819" cy="903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4755C1-18CC-4FD3-A030-3DAF469919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310904-DE8F-4B8E-99C6-5AFA03672FFA}" type="datetimeFigureOut">
              <a:rPr lang="en-US" smtClean="0"/>
              <a:t>4/20/2024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E029F1-B791-445F-A184-90CC7A1BEC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D98767-7C9E-42DE-9782-D932A0FF1B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FADE3-B84E-4AF7-91CC-AB47E1A4361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488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700" r:id="rId2"/>
    <p:sldLayoutId id="2147483701" r:id="rId3"/>
    <p:sldLayoutId id="2147483702" r:id="rId4"/>
    <p:sldLayoutId id="2147483662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112" userDrawn="1">
          <p15:clr>
            <a:srgbClr val="F26B43"/>
          </p15:clr>
        </p15:guide>
        <p15:guide id="2" pos="2568" userDrawn="1">
          <p15:clr>
            <a:srgbClr val="F26B43"/>
          </p15:clr>
        </p15:guide>
        <p15:guide id="3" pos="288" userDrawn="1">
          <p15:clr>
            <a:srgbClr val="5ACBF0"/>
          </p15:clr>
        </p15:guide>
        <p15:guide id="4" pos="7392" userDrawn="1">
          <p15:clr>
            <a:srgbClr val="5ACBF0"/>
          </p15:clr>
        </p15:guide>
        <p15:guide id="5" orient="horz" pos="576" userDrawn="1">
          <p15:clr>
            <a:srgbClr val="5ACBF0"/>
          </p15:clr>
        </p15:guide>
        <p15:guide id="6" orient="horz" pos="3744" userDrawn="1">
          <p15:clr>
            <a:srgbClr val="5ACBF0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80DF88-AC53-41A3-8067-D7E6D5DB1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914400"/>
            <a:ext cx="11174819" cy="903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4755C1-18CC-4FD3-A030-3DAF469919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310904-DE8F-4B8E-99C6-5AFA03672FFA}" type="datetimeFigureOut">
              <a:rPr lang="en-US" smtClean="0"/>
              <a:t>4/20/2024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E029F1-B791-445F-A184-90CC7A1BEC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D98767-7C9E-42DE-9782-D932A0FF1B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FADE3-B84E-4AF7-91CC-AB47E1A4361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603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1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112" userDrawn="1">
          <p15:clr>
            <a:srgbClr val="F26B43"/>
          </p15:clr>
        </p15:guide>
        <p15:guide id="2" pos="2568" userDrawn="1">
          <p15:clr>
            <a:srgbClr val="F26B43"/>
          </p15:clr>
        </p15:guide>
        <p15:guide id="3" pos="288" userDrawn="1">
          <p15:clr>
            <a:srgbClr val="5ACBF0"/>
          </p15:clr>
        </p15:guide>
        <p15:guide id="4" pos="7392" userDrawn="1">
          <p15:clr>
            <a:srgbClr val="5ACBF0"/>
          </p15:clr>
        </p15:guide>
        <p15:guide id="5" orient="horz" pos="576" userDrawn="1">
          <p15:clr>
            <a:srgbClr val="5ACBF0"/>
          </p15:clr>
        </p15:guide>
        <p15:guide id="6" orient="horz" pos="3744" userDrawn="1">
          <p15:clr>
            <a:srgbClr val="5ACBF0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80DF88-AC53-41A3-8067-D7E6D5DB1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914400"/>
            <a:ext cx="11174819" cy="903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4755C1-18CC-4FD3-A030-3DAF469919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310904-DE8F-4B8E-99C6-5AFA03672FFA}" type="datetimeFigureOut">
              <a:rPr lang="en-US" smtClean="0"/>
              <a:t>4/20/2024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E029F1-B791-445F-A184-90CC7A1BEC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D98767-7C9E-42DE-9782-D932A0FF1B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FADE3-B84E-4AF7-91CC-AB47E1A4361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508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2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112" userDrawn="1">
          <p15:clr>
            <a:srgbClr val="F26B43"/>
          </p15:clr>
        </p15:guide>
        <p15:guide id="2" pos="2568" userDrawn="1">
          <p15:clr>
            <a:srgbClr val="F26B43"/>
          </p15:clr>
        </p15:guide>
        <p15:guide id="3" pos="288" userDrawn="1">
          <p15:clr>
            <a:srgbClr val="5ACBF0"/>
          </p15:clr>
        </p15:guide>
        <p15:guide id="4" pos="7392" userDrawn="1">
          <p15:clr>
            <a:srgbClr val="5ACBF0"/>
          </p15:clr>
        </p15:guide>
        <p15:guide id="5" orient="horz" pos="576" userDrawn="1">
          <p15:clr>
            <a:srgbClr val="5ACBF0"/>
          </p15:clr>
        </p15:guide>
        <p15:guide id="6" orient="horz" pos="3744" userDrawn="1">
          <p15:clr>
            <a:srgbClr val="5ACBF0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80DF88-AC53-41A3-8067-D7E6D5DB1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914400"/>
            <a:ext cx="11174819" cy="903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4755C1-18CC-4FD3-A030-3DAF469919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310904-DE8F-4B8E-99C6-5AFA03672FFA}" type="datetimeFigureOut">
              <a:rPr lang="en-US" smtClean="0"/>
              <a:t>4/20/2024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E029F1-B791-445F-A184-90CC7A1BEC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D98767-7C9E-42DE-9782-D932A0FF1B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FADE3-B84E-4AF7-91CC-AB47E1A4361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013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0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112" userDrawn="1">
          <p15:clr>
            <a:srgbClr val="F26B43"/>
          </p15:clr>
        </p15:guide>
        <p15:guide id="2" pos="2568" userDrawn="1">
          <p15:clr>
            <a:srgbClr val="F26B43"/>
          </p15:clr>
        </p15:guide>
        <p15:guide id="3" pos="288" userDrawn="1">
          <p15:clr>
            <a:srgbClr val="5ACBF0"/>
          </p15:clr>
        </p15:guide>
        <p15:guide id="4" pos="7392" userDrawn="1">
          <p15:clr>
            <a:srgbClr val="5ACBF0"/>
          </p15:clr>
        </p15:guide>
        <p15:guide id="5" orient="horz" pos="576" userDrawn="1">
          <p15:clr>
            <a:srgbClr val="5ACBF0"/>
          </p15:clr>
        </p15:guide>
        <p15:guide id="6" orient="horz" pos="3744" userDrawn="1">
          <p15:clr>
            <a:srgbClr val="5ACBF0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E0459B-6C60-4D07-404C-1E9DC3F7F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E25352-81F4-EEBA-94E5-424FF8E5FC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7EBD9B-7FD8-8B8A-4539-CC7B2AC728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6C309E-27E9-42D1-B05D-499CB8B40513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0FE20A-0775-749E-5D06-09FD2F995D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21CEA3-82F2-1BCE-B2E5-166782FF31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E03FD3F-970F-45DD-B1B3-5E06E64F5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053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CB710C3F-D659-E434-74FA-DFB327EB636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4530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581B501-0136-F5C4-C478-15C389A83A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93" y="120819"/>
            <a:ext cx="11607653" cy="661636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77807F-7668-B294-34C0-5AA8E738BF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3575" y="1122363"/>
            <a:ext cx="9904491" cy="2387600"/>
          </a:xfrm>
        </p:spPr>
        <p:txBody>
          <a:bodyPr>
            <a:normAutofit fontScale="90000"/>
          </a:bodyPr>
          <a:lstStyle/>
          <a:p>
            <a:r>
              <a:rPr lang="en-US" sz="115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“CHRISTENDOM”</a:t>
            </a:r>
            <a:endParaRPr lang="en-US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8161FF-C089-3879-2EB6-9DFF70F79C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1537" y="4652240"/>
            <a:ext cx="9144000" cy="1655762"/>
          </a:xfrm>
        </p:spPr>
        <p:txBody>
          <a:bodyPr>
            <a:normAutofit fontScale="92500"/>
          </a:bodyPr>
          <a:lstStyle/>
          <a:p>
            <a:r>
              <a:rPr lang="en-US" sz="8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“ECUMENICALISM”</a:t>
            </a:r>
            <a:endParaRPr lang="en-US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188365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Abstract image of curvy lines">
            <a:extLst>
              <a:ext uri="{FF2B5EF4-FFF2-40B4-BE49-F238E27FC236}">
                <a16:creationId xmlns:a16="http://schemas.microsoft.com/office/drawing/2014/main" id="{81F59575-96AE-45B0-B1FB-3CFC139E9D1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0" y="1"/>
            <a:ext cx="12191550" cy="6857999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08347D8D-E852-43D5-858E-2D01BE57F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467" y="631097"/>
            <a:ext cx="9202848" cy="1371600"/>
          </a:xfrm>
        </p:spPr>
        <p:txBody>
          <a:bodyPr anchor="t" anchorCtr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Ecumenical Movement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C52FE9-C650-8BEA-2B1C-C537E0CC3733}"/>
              </a:ext>
            </a:extLst>
          </p:cNvPr>
          <p:cNvSpPr txBox="1"/>
          <p:nvPr/>
        </p:nvSpPr>
        <p:spPr>
          <a:xfrm>
            <a:off x="642795" y="2987644"/>
            <a:ext cx="109184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It?</a:t>
            </a:r>
          </a:p>
          <a:p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Has It Come About?</a:t>
            </a:r>
          </a:p>
          <a:p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Does It Involve?</a:t>
            </a:r>
          </a:p>
          <a:p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Are Its Consequences?</a:t>
            </a:r>
          </a:p>
          <a:p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This The Form Of Ecumenicalism God Desires?</a:t>
            </a:r>
          </a:p>
          <a:p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Kind Of Unity Does God Want?</a:t>
            </a:r>
          </a:p>
        </p:txBody>
      </p:sp>
    </p:spTree>
    <p:extLst>
      <p:ext uri="{BB962C8B-B14F-4D97-AF65-F5344CB8AC3E}">
        <p14:creationId xmlns:p14="http://schemas.microsoft.com/office/powerpoint/2010/main" val="1558315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6A8C9-9EB6-43DA-BD3E-58FAC144B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857" y="0"/>
            <a:ext cx="10477894" cy="1572126"/>
          </a:xfrm>
        </p:spPr>
        <p:txBody>
          <a:bodyPr anchor="ctr" anchorCtr="0"/>
          <a:lstStyle/>
          <a:p>
            <a:pPr algn="ctr"/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Ecumenicalism: nature and origins</a:t>
            </a:r>
            <a:r>
              <a:rPr lang="en-US" dirty="0"/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EACE68-C884-4900-BA05-58DEA15110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58857" y="1215303"/>
            <a:ext cx="10543881" cy="5100655"/>
          </a:xfrm>
        </p:spPr>
        <p:txBody>
          <a:bodyPr/>
          <a:lstStyle/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b="1" dirty="0">
                <a:effectLst/>
                <a:latin typeface="Segoe UI" panose="020B0502040204020203" pitchFamily="34" charset="0"/>
              </a:rPr>
              <a:t>Word Reference definition: “the doctrine of the ecumenical movement that promotes cooperation and better understanding among different religious denominations:  aimed at universal Christian unity.”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b="1" dirty="0">
                <a:latin typeface="Segoe UI" panose="020B0502040204020203" pitchFamily="34" charset="0"/>
              </a:rPr>
              <a:t>“World Council of Churches” and “National Council of Churches” most obvious manifestations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b="1" dirty="0">
                <a:latin typeface="Segoe UI" panose="020B0502040204020203" pitchFamily="34" charset="0"/>
              </a:rPr>
              <a:t>Origins of Ecumenicalism – </a:t>
            </a:r>
            <a:endParaRPr lang="en-US" sz="3800" b="1" dirty="0">
              <a:latin typeface="Segoe UI" panose="020B0502040204020203" pitchFamily="34" charset="0"/>
            </a:endParaRPr>
          </a:p>
          <a:p>
            <a:pPr marL="914400" lvl="1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Segoe UI" panose="020B0502040204020203" pitchFamily="34" charset="0"/>
              </a:rPr>
              <a:t>Missionary Societies of 19</a:t>
            </a:r>
            <a:r>
              <a:rPr lang="en-US" sz="2800" b="1" baseline="30000" dirty="0">
                <a:solidFill>
                  <a:schemeClr val="bg1"/>
                </a:solidFill>
                <a:latin typeface="Segoe UI" panose="020B0502040204020203" pitchFamily="34" charset="0"/>
              </a:rPr>
              <a:t>th</a:t>
            </a:r>
            <a:r>
              <a:rPr lang="en-US" sz="2800" b="1" dirty="0">
                <a:solidFill>
                  <a:schemeClr val="bg1"/>
                </a:solidFill>
                <a:latin typeface="Segoe UI" panose="020B0502040204020203" pitchFamily="34" charset="0"/>
              </a:rPr>
              <a:t> Century</a:t>
            </a:r>
          </a:p>
          <a:p>
            <a:pPr marL="914400" lvl="1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Segoe UI" panose="020B0502040204020203" pitchFamily="34" charset="0"/>
              </a:rPr>
              <a:t>Edinburgh Missionary Conference, 1910</a:t>
            </a:r>
          </a:p>
        </p:txBody>
      </p:sp>
    </p:spTree>
    <p:extLst>
      <p:ext uri="{BB962C8B-B14F-4D97-AF65-F5344CB8AC3E}">
        <p14:creationId xmlns:p14="http://schemas.microsoft.com/office/powerpoint/2010/main" val="1646138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6A8C9-9EB6-43DA-BD3E-58FAC144B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857" y="254523"/>
            <a:ext cx="10477894" cy="800524"/>
          </a:xfrm>
        </p:spPr>
        <p:txBody>
          <a:bodyPr anchor="ctr" anchorCtr="0"/>
          <a:lstStyle/>
          <a:p>
            <a:pPr algn="ctr"/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 is involved in the movement?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EACE68-C884-4900-BA05-58DEA15110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58857" y="1215303"/>
            <a:ext cx="5736211" cy="5100655"/>
          </a:xfrm>
        </p:spPr>
        <p:txBody>
          <a:bodyPr/>
          <a:lstStyle/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b="1" dirty="0">
                <a:effectLst/>
                <a:latin typeface="Segoe UI" panose="020B0502040204020203" pitchFamily="34" charset="0"/>
              </a:rPr>
              <a:t>Lutherans, Calvinists, Anglicans/Episcopalians, Roman Catholics, Eastern Orthodoxy, Disciples of Christ, etc</a:t>
            </a:r>
            <a:r>
              <a:rPr lang="en-US" sz="3200" b="1" dirty="0">
                <a:latin typeface="Segoe UI" panose="020B0502040204020203" pitchFamily="34" charset="0"/>
              </a:rPr>
              <a:t>..</a:t>
            </a:r>
            <a:endParaRPr lang="en-US" sz="3200" b="1" dirty="0">
              <a:effectLst/>
              <a:latin typeface="Segoe UI" panose="020B0502040204020203" pitchFamily="34" charset="0"/>
            </a:endParaRP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b="1" dirty="0">
                <a:latin typeface="Segoe UI" panose="020B0502040204020203" pitchFamily="34" charset="0"/>
              </a:rPr>
              <a:t>Evangelical groups are opposed to the movement, while some others do participate</a:t>
            </a:r>
            <a:endParaRPr lang="en-US" sz="2800" b="1" dirty="0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5433C8-DDEC-52C0-38B6-458114F575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9762" y="1884280"/>
            <a:ext cx="4876800" cy="340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40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6A8C9-9EB6-43DA-BD3E-58FAC144B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352" y="0"/>
            <a:ext cx="11506955" cy="986828"/>
          </a:xfrm>
        </p:spPr>
        <p:txBody>
          <a:bodyPr anchor="ctr" anchorCtr="0"/>
          <a:lstStyle/>
          <a:p>
            <a:pPr algn="ctr"/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Ecumenicalism: tenets &amp; consequences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EACE68-C884-4900-BA05-58DEA15110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58857" y="796705"/>
            <a:ext cx="10543881" cy="5848539"/>
          </a:xfrm>
        </p:spPr>
        <p:txBody>
          <a:bodyPr/>
          <a:lstStyle/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b="1" dirty="0">
                <a:effectLst/>
                <a:latin typeface="Segoe UI" panose="020B0502040204020203" pitchFamily="34" charset="0"/>
              </a:rPr>
              <a:t>Desire To “Respect” Differences Among Them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b="1" dirty="0">
                <a:latin typeface="Segoe UI" panose="020B0502040204020203" pitchFamily="34" charset="0"/>
              </a:rPr>
              <a:t>Promote What Is Called “Unity In Diversity”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b="1" dirty="0">
                <a:latin typeface="Segoe UI" panose="020B0502040204020203" pitchFamily="34" charset="0"/>
              </a:rPr>
              <a:t>Will agree to what are deemed the “essentials”</a:t>
            </a:r>
            <a:endParaRPr lang="en-US" sz="3800" b="1" dirty="0">
              <a:latin typeface="Segoe UI" panose="020B0502040204020203" pitchFamily="34" charset="0"/>
            </a:endParaRPr>
          </a:p>
          <a:p>
            <a:pPr marL="914400" lvl="1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Segoe UI" panose="020B0502040204020203" pitchFamily="34" charset="0"/>
              </a:rPr>
              <a:t>Points of disagreement are not “essentials” and can be accepted and tolerated</a:t>
            </a:r>
          </a:p>
          <a:p>
            <a:pPr marL="914400" lvl="1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Segoe UI" panose="020B0502040204020203" pitchFamily="34" charset="0"/>
              </a:rPr>
              <a:t>A movement of toleration of “Christian” differences with a veneer of unity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b="1" dirty="0">
                <a:latin typeface="Segoe UI" panose="020B0502040204020203" pitchFamily="34" charset="0"/>
              </a:rPr>
              <a:t>Consequences</a:t>
            </a:r>
          </a:p>
          <a:p>
            <a:pPr marL="914400" lvl="1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Segoe UI" panose="020B0502040204020203" pitchFamily="34" charset="0"/>
              </a:rPr>
              <a:t>Any who disagree with concept labeled intolerant or divisive</a:t>
            </a:r>
          </a:p>
          <a:p>
            <a:pPr marL="914400" lvl="1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Segoe UI" panose="020B0502040204020203" pitchFamily="34" charset="0"/>
              </a:rPr>
              <a:t>Feel they have established Bible unity – without changing doctrines or beliefs</a:t>
            </a:r>
          </a:p>
        </p:txBody>
      </p:sp>
    </p:spTree>
    <p:extLst>
      <p:ext uri="{BB962C8B-B14F-4D97-AF65-F5344CB8AC3E}">
        <p14:creationId xmlns:p14="http://schemas.microsoft.com/office/powerpoint/2010/main" val="795445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6A8C9-9EB6-43DA-BD3E-58FAC144B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352" y="0"/>
            <a:ext cx="11506955" cy="986828"/>
          </a:xfrm>
        </p:spPr>
        <p:txBody>
          <a:bodyPr anchor="ctr" anchorCtr="0"/>
          <a:lstStyle/>
          <a:p>
            <a:pPr algn="ctr"/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does the bible have to say?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EACE68-C884-4900-BA05-58DEA15110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58857" y="796705"/>
            <a:ext cx="10856739" cy="5848539"/>
          </a:xfrm>
        </p:spPr>
        <p:txBody>
          <a:bodyPr/>
          <a:lstStyle/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effectLst/>
                <a:latin typeface="Segoe UI" panose="020B0502040204020203" pitchFamily="34" charset="0"/>
              </a:rPr>
              <a:t>Does the Bible agree with the idea of Ecumenicalism?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latin typeface="Segoe UI" panose="020B0502040204020203" pitchFamily="34" charset="0"/>
              </a:rPr>
              <a:t>Galatians 3:28 “neither Jew nor Greek”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latin typeface="Segoe UI" panose="020B0502040204020203" pitchFamily="34" charset="0"/>
              </a:rPr>
              <a:t>Romans Chapter 14</a:t>
            </a:r>
            <a:endParaRPr lang="en-US" sz="4000" b="1" dirty="0">
              <a:latin typeface="Segoe UI" panose="020B0502040204020203" pitchFamily="34" charset="0"/>
            </a:endParaRPr>
          </a:p>
          <a:p>
            <a:pPr marL="914400" lvl="1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</a:rPr>
              <a:t>Deals with matters of liberty or indifference</a:t>
            </a:r>
          </a:p>
          <a:p>
            <a:pPr marL="914400" lvl="1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</a:rPr>
              <a:t>Matters where God has no concern</a:t>
            </a:r>
          </a:p>
          <a:p>
            <a:pPr marL="914400" lvl="1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</a:rPr>
              <a:t>Romans 14:17 “righteousness, peace, and joy in the Holy Spirit" are not to be compromised!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latin typeface="Segoe UI" panose="020B0502040204020203" pitchFamily="34" charset="0"/>
              </a:rPr>
              <a:t>Galatians 1:6-9  - Any different Gospel is ACCURSED!</a:t>
            </a:r>
          </a:p>
        </p:txBody>
      </p:sp>
    </p:spTree>
    <p:extLst>
      <p:ext uri="{BB962C8B-B14F-4D97-AF65-F5344CB8AC3E}">
        <p14:creationId xmlns:p14="http://schemas.microsoft.com/office/powerpoint/2010/main" val="3020034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6A8C9-9EB6-43DA-BD3E-58FAC144B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352" y="0"/>
            <a:ext cx="11506955" cy="986828"/>
          </a:xfrm>
        </p:spPr>
        <p:txBody>
          <a:bodyPr anchor="ctr" anchorCtr="0">
            <a:normAutofit fontScale="90000"/>
          </a:bodyPr>
          <a:lstStyle/>
          <a:p>
            <a:pPr algn="ctr"/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about the claims of the movement?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EACE68-C884-4900-BA05-58DEA15110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58857" y="796705"/>
            <a:ext cx="10856739" cy="5848539"/>
          </a:xfrm>
        </p:spPr>
        <p:txBody>
          <a:bodyPr/>
          <a:lstStyle/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effectLst/>
                <a:latin typeface="Segoe UI" panose="020B0502040204020203" pitchFamily="34" charset="0"/>
              </a:rPr>
              <a:t>Does John Chapter 17 show the unity they have attempted to have?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latin typeface="Segoe UI" panose="020B0502040204020203" pitchFamily="34" charset="0"/>
              </a:rPr>
              <a:t>John 17:1-23</a:t>
            </a:r>
            <a:endParaRPr lang="en-US" sz="4000" b="1" dirty="0">
              <a:latin typeface="Segoe UI" panose="020B0502040204020203" pitchFamily="34" charset="0"/>
            </a:endParaRPr>
          </a:p>
          <a:p>
            <a:pPr marL="914400" lvl="1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b="1" dirty="0" err="1">
                <a:solidFill>
                  <a:schemeClr val="bg1"/>
                </a:solidFill>
                <a:latin typeface="Segoe UI" panose="020B0502040204020203" pitchFamily="34" charset="0"/>
              </a:rPr>
              <a:t>Vss</a:t>
            </a: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</a:rPr>
              <a:t> 20-23 shows nature of unity – One as He and the Father are One!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latin typeface="Segoe UI" panose="020B0502040204020203" pitchFamily="34" charset="0"/>
              </a:rPr>
              <a:t>Without Unity In Doctrine Cannot Really Be Unity</a:t>
            </a:r>
          </a:p>
          <a:p>
            <a:pPr marL="914400" lvl="1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</a:rPr>
              <a:t>Unified on “essentials” but whose definition?</a:t>
            </a:r>
          </a:p>
          <a:p>
            <a:pPr marL="914400" lvl="1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</a:rPr>
              <a:t>Their OWN!</a:t>
            </a:r>
          </a:p>
          <a:p>
            <a:pPr marL="914400" lvl="1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</a:rPr>
              <a:t>Not based on Scriptures but their own desires</a:t>
            </a:r>
            <a:endParaRPr lang="en-US" sz="3600" b="1" dirty="0"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579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6A8C9-9EB6-43DA-BD3E-58FAC144B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352" y="0"/>
            <a:ext cx="11506955" cy="986828"/>
          </a:xfrm>
        </p:spPr>
        <p:txBody>
          <a:bodyPr anchor="ctr" anchorCtr="0">
            <a:normAutofit/>
          </a:bodyPr>
          <a:lstStyle/>
          <a:p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Think about it: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EACE68-C884-4900-BA05-58DEA15110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58857" y="796705"/>
            <a:ext cx="10856739" cy="5848539"/>
          </a:xfrm>
        </p:spPr>
        <p:txBody>
          <a:bodyPr/>
          <a:lstStyle/>
          <a:p>
            <a:pPr marL="457200" indent="-4572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4100" b="1" dirty="0">
                <a:effectLst/>
                <a:latin typeface="Segoe UI" panose="020B0502040204020203" pitchFamily="34" charset="0"/>
              </a:rPr>
              <a:t>Can  anyone really say people who believe God has pre-determined who will be saved/ condemned and people who believe man has free will are either both right or distinction is not significant?</a:t>
            </a:r>
          </a:p>
          <a:p>
            <a:pPr marL="457200" indent="-4572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4100" b="1" dirty="0">
                <a:latin typeface="Segoe UI" panose="020B0502040204020203" pitchFamily="34" charset="0"/>
              </a:rPr>
              <a:t>Can people believe in the pope’s authority and those who don’t, really say that such is not significant in the least?</a:t>
            </a:r>
          </a:p>
        </p:txBody>
      </p:sp>
    </p:spTree>
    <p:extLst>
      <p:ext uri="{BB962C8B-B14F-4D97-AF65-F5344CB8AC3E}">
        <p14:creationId xmlns:p14="http://schemas.microsoft.com/office/powerpoint/2010/main" val="3690845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6A8C9-9EB6-43DA-BD3E-58FAC144B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352" y="0"/>
            <a:ext cx="11506955" cy="986828"/>
          </a:xfrm>
        </p:spPr>
        <p:txBody>
          <a:bodyPr anchor="ctr" anchorCtr="0">
            <a:normAutofit/>
          </a:bodyPr>
          <a:lstStyle/>
          <a:p>
            <a:pPr algn="ctr"/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Corinthians 1 testifies against them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EACE68-C884-4900-BA05-58DEA15110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58857" y="796705"/>
            <a:ext cx="10856739" cy="5848539"/>
          </a:xfrm>
        </p:spPr>
        <p:txBody>
          <a:bodyPr/>
          <a:lstStyle/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effectLst/>
                <a:latin typeface="Segoe UI" panose="020B0502040204020203" pitchFamily="34" charset="0"/>
              </a:rPr>
              <a:t>1 Corinthians 1:10-13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latin typeface="Segoe UI" panose="020B0502040204020203" pitchFamily="34" charset="0"/>
              </a:rPr>
              <a:t>Are these people really united in the “same mind and the same judgment?”</a:t>
            </a:r>
            <a:endParaRPr lang="en-US" sz="3200" b="1" dirty="0">
              <a:solidFill>
                <a:schemeClr val="bg1"/>
              </a:solidFill>
              <a:latin typeface="Segoe UI" panose="020B0502040204020203" pitchFamily="34" charset="0"/>
            </a:endParaRP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latin typeface="Segoe UI" panose="020B0502040204020203" pitchFamily="34" charset="0"/>
              </a:rPr>
              <a:t>Without Unity In Doctrine Cannot Really Be Unity</a:t>
            </a:r>
          </a:p>
          <a:p>
            <a:pPr marL="914400" lvl="1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</a:rPr>
              <a:t>Why not some Cephas, some Paul, some Apollos, some Luther, some Wesley and some Calvin?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latin typeface="Segoe UI" panose="020B0502040204020203" pitchFamily="34" charset="0"/>
              </a:rPr>
              <a:t>How can we be unified?</a:t>
            </a:r>
          </a:p>
          <a:p>
            <a:pPr marL="914400" lvl="1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</a:rPr>
              <a:t>John 17:20-23; 1 Corinthians 1:10-13</a:t>
            </a:r>
          </a:p>
          <a:p>
            <a:pPr marL="914400" lvl="1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</a:rPr>
              <a:t>True and Substantive Agreement!</a:t>
            </a:r>
          </a:p>
        </p:txBody>
      </p:sp>
    </p:spTree>
    <p:extLst>
      <p:ext uri="{BB962C8B-B14F-4D97-AF65-F5344CB8AC3E}">
        <p14:creationId xmlns:p14="http://schemas.microsoft.com/office/powerpoint/2010/main" val="407977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6A8C9-9EB6-43DA-BD3E-58FAC144B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352" y="0"/>
            <a:ext cx="11506955" cy="986828"/>
          </a:xfrm>
        </p:spPr>
        <p:txBody>
          <a:bodyPr anchor="ctr" anchorCtr="0">
            <a:normAutofit/>
          </a:bodyPr>
          <a:lstStyle/>
          <a:p>
            <a:pPr algn="ctr"/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the source of unity?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EACE68-C884-4900-BA05-58DEA15110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58857" y="796705"/>
            <a:ext cx="10856739" cy="5848539"/>
          </a:xfrm>
        </p:spPr>
        <p:txBody>
          <a:bodyPr/>
          <a:lstStyle/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effectLst/>
                <a:latin typeface="Segoe UI" panose="020B0502040204020203" pitchFamily="34" charset="0"/>
              </a:rPr>
              <a:t>Not based on a list of “essentials”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latin typeface="Segoe UI" panose="020B0502040204020203" pitchFamily="34" charset="0"/>
              </a:rPr>
              <a:t>Unity is based on GOD!</a:t>
            </a:r>
            <a:endParaRPr lang="en-US" sz="3200" b="1" dirty="0">
              <a:solidFill>
                <a:schemeClr val="bg1"/>
              </a:solidFill>
              <a:latin typeface="Segoe UI" panose="020B0502040204020203" pitchFamily="34" charset="0"/>
            </a:endParaRP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latin typeface="Segoe UI" panose="020B0502040204020203" pitchFamily="34" charset="0"/>
              </a:rPr>
              <a:t>Ephesians </a:t>
            </a:r>
            <a:r>
              <a:rPr lang="en-US" sz="3600" b="1" dirty="0">
                <a:latin typeface="Segoe UI" panose="020B0502040204020203" pitchFamily="34" charset="0"/>
              </a:rPr>
              <a:t>2:16  “reconcile them both to God in one body through the cross”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latin typeface="Segoe UI" panose="020B0502040204020203" pitchFamily="34" charset="0"/>
              </a:rPr>
              <a:t>Colossians 1:20 “ by Him to reconcile all things to Himself”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latin typeface="Segoe UI" panose="020B0502040204020203" pitchFamily="34" charset="0"/>
              </a:rPr>
              <a:t>Romans 1:16,17 “the gospel of Christ, for it is the power of God to salvation for everyone who believes”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600" b="1">
                <a:solidFill>
                  <a:schemeClr val="bg1"/>
                </a:solidFill>
                <a:latin typeface="Segoe UI" panose="020B0502040204020203" pitchFamily="34" charset="0"/>
              </a:rPr>
              <a:t>Galatians 1:6-9</a:t>
            </a:r>
            <a:endParaRPr lang="en-US" sz="3200" b="1" dirty="0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6525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6A8C9-9EB6-43DA-BD3E-58FAC144B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352" y="-1"/>
            <a:ext cx="11506955" cy="1511929"/>
          </a:xfrm>
        </p:spPr>
        <p:txBody>
          <a:bodyPr anchor="ctr" anchorCtr="0">
            <a:normAutofit/>
          </a:bodyPr>
          <a:lstStyle/>
          <a:p>
            <a:pPr algn="ctr"/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Must approach unity as obedient servants of our one master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EACE68-C884-4900-BA05-58DEA15110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58857" y="1511929"/>
            <a:ext cx="10856739" cy="5133316"/>
          </a:xfrm>
        </p:spPr>
        <p:txBody>
          <a:bodyPr/>
          <a:lstStyle/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300" b="1" dirty="0">
                <a:latin typeface="Segoe UI" panose="020B0502040204020203" pitchFamily="34" charset="0"/>
              </a:rPr>
              <a:t>NOT attempting to form coalitions and then trying to work out whatever differences exist!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300" b="1" dirty="0">
                <a:solidFill>
                  <a:schemeClr val="bg1"/>
                </a:solidFill>
                <a:latin typeface="Segoe UI" panose="020B0502040204020203" pitchFamily="34" charset="0"/>
              </a:rPr>
              <a:t>Romans 14:3-13 – each responsible to ONE MASTER, first and foremost!</a:t>
            </a:r>
            <a:endParaRPr lang="en-US" sz="3300" b="1" dirty="0">
              <a:latin typeface="Segoe UI" panose="020B0502040204020203" pitchFamily="34" charset="0"/>
            </a:endParaRP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300" b="1" dirty="0">
                <a:latin typeface="Segoe UI" panose="020B0502040204020203" pitchFamily="34" charset="0"/>
              </a:rPr>
              <a:t>1 John 1:1-4 – IF we have fellowship with Apostles – our fellowship will include the Father and the Son!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300" b="1" dirty="0">
                <a:latin typeface="Segoe UI" panose="020B0502040204020203" pitchFamily="34" charset="0"/>
              </a:rPr>
              <a:t>Biblical unity exists when people who are one with the Father &amp; Son are one with one another – John 17:20-23</a:t>
            </a:r>
            <a:endParaRPr lang="en-US" sz="3300" b="1" dirty="0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566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6A8C9-9EB6-43DA-BD3E-58FAC144B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352" y="-1"/>
            <a:ext cx="11506955" cy="1312753"/>
          </a:xfrm>
        </p:spPr>
        <p:txBody>
          <a:bodyPr anchor="ctr" anchorCtr="0">
            <a:normAutofit/>
          </a:bodyPr>
          <a:lstStyle/>
          <a:p>
            <a:pPr algn="ctr"/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Ecumenicalism today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EACE68-C884-4900-BA05-58DEA15110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58857" y="1204111"/>
            <a:ext cx="10856739" cy="5441134"/>
          </a:xfrm>
        </p:spPr>
        <p:txBody>
          <a:bodyPr/>
          <a:lstStyle/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</a:rPr>
              <a:t>Advocates ‘Unity In Diversity’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</a:rPr>
              <a:t>Bible allows diversity in matters of liberty – only!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</a:endParaRP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</a:rPr>
              <a:t>Overall, the Bible demands God’s followers be one in MIND and JUDGEMENT – just as the Father and the Son are one!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</a:rPr>
              <a:t>Ecumenicalism is the attempt of denominations to have their cake and eat it too!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</a:rPr>
              <a:t>IN REALITY, THEY CAN HAVE NEITHER!</a:t>
            </a:r>
          </a:p>
        </p:txBody>
      </p:sp>
    </p:spTree>
    <p:extLst>
      <p:ext uri="{BB962C8B-B14F-4D97-AF65-F5344CB8AC3E}">
        <p14:creationId xmlns:p14="http://schemas.microsoft.com/office/powerpoint/2010/main" val="3481895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F1EC948-A81D-3274-9E5E-C4F76CDD7C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3059" y="1037857"/>
            <a:ext cx="2380731" cy="178686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416A8C9-9EB6-43DA-BD3E-58FAC144B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352" y="-1"/>
            <a:ext cx="11506955" cy="1312753"/>
          </a:xfrm>
        </p:spPr>
        <p:txBody>
          <a:bodyPr anchor="ctr" anchorCtr="0">
            <a:normAutofit/>
          </a:bodyPr>
          <a:lstStyle/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Unity flows from god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EACE68-C884-4900-BA05-58DEA15110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8352" y="1539089"/>
            <a:ext cx="6998329" cy="5106156"/>
          </a:xfrm>
        </p:spPr>
        <p:txBody>
          <a:bodyPr/>
          <a:lstStyle/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</a:endParaRP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</a:rPr>
              <a:t>Bible Unity Flows From God</a:t>
            </a:r>
          </a:p>
          <a:p>
            <a:pPr>
              <a:lnSpc>
                <a:spcPct val="100000"/>
              </a:lnSpc>
            </a:pP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</a:endParaRP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</a:rPr>
              <a:t>We have been reconciled through the blood of Christ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</a:endParaRP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</a:rPr>
              <a:t>Unity comes from being ONE WITH GOD and therefore one with one another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EB2901-4D38-C959-2DED-7EAAA546B5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3059" y="2952587"/>
            <a:ext cx="2380731" cy="17881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46C8A86-6E59-24F9-0962-E8CD182BB3B9}"/>
              </a:ext>
            </a:extLst>
          </p:cNvPr>
          <p:cNvSpPr txBox="1"/>
          <p:nvPr/>
        </p:nvSpPr>
        <p:spPr>
          <a:xfrm>
            <a:off x="8546471" y="1678221"/>
            <a:ext cx="1123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UNITY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A8EB01B-04ED-330D-17D5-58C9AFBBE9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7786" y="4781613"/>
            <a:ext cx="2034505" cy="2034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756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</p:bldLst>
  </p:timing>
</p:sld>
</file>

<file path=ppt/theme/theme1.xml><?xml version="1.0" encoding="utf-8"?>
<a:theme xmlns:a="http://schemas.openxmlformats.org/drawingml/2006/main" name="Balancing Act">
  <a:themeElements>
    <a:clrScheme name="Balancing Act">
      <a:dk1>
        <a:sysClr val="windowText" lastClr="000000"/>
      </a:dk1>
      <a:lt1>
        <a:sysClr val="window" lastClr="FFFFFF"/>
      </a:lt1>
      <a:dk2>
        <a:srgbClr val="8A4C5D"/>
      </a:dk2>
      <a:lt2>
        <a:srgbClr val="9E838E"/>
      </a:lt2>
      <a:accent1>
        <a:srgbClr val="C6ADB0"/>
      </a:accent1>
      <a:accent2>
        <a:srgbClr val="E3C0BF"/>
      </a:accent2>
      <a:accent3>
        <a:srgbClr val="D4937F"/>
      </a:accent3>
      <a:accent4>
        <a:srgbClr val="CCB87E"/>
      </a:accent4>
      <a:accent5>
        <a:srgbClr val="6667AB"/>
      </a:accent5>
      <a:accent6>
        <a:srgbClr val="86A094"/>
      </a:accent6>
      <a:hlink>
        <a:srgbClr val="0563C1"/>
      </a:hlink>
      <a:folHlink>
        <a:srgbClr val="954F72"/>
      </a:folHlink>
    </a:clrScheme>
    <a:fontScheme name="Custom 15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ntone template_Win32_v5.potx" id="{0B6ADF6A-1AB9-4B5E-8A87-5E88E283A9E8}" vid="{98AF5320-421A-4856-A75D-6587C36D5470}"/>
    </a:ext>
  </a:extLst>
</a:theme>
</file>

<file path=ppt/theme/theme2.xml><?xml version="1.0" encoding="utf-8"?>
<a:theme xmlns:a="http://schemas.openxmlformats.org/drawingml/2006/main" name="Wellspring">
  <a:themeElements>
    <a:clrScheme name="Wellspring">
      <a:dk1>
        <a:sysClr val="windowText" lastClr="000000"/>
      </a:dk1>
      <a:lt1>
        <a:sysClr val="window" lastClr="FFFFFF"/>
      </a:lt1>
      <a:dk2>
        <a:srgbClr val="A1CAC9"/>
      </a:dk2>
      <a:lt2>
        <a:srgbClr val="48996B"/>
      </a:lt2>
      <a:accent1>
        <a:srgbClr val="759F51"/>
      </a:accent1>
      <a:accent2>
        <a:srgbClr val="436A2F"/>
      </a:accent2>
      <a:accent3>
        <a:srgbClr val="CFBF54"/>
      </a:accent3>
      <a:accent4>
        <a:srgbClr val="B3832F"/>
      </a:accent4>
      <a:accent5>
        <a:srgbClr val="8C5896"/>
      </a:accent5>
      <a:accent6>
        <a:srgbClr val="6667AB"/>
      </a:accent6>
      <a:hlink>
        <a:srgbClr val="0563C1"/>
      </a:hlink>
      <a:folHlink>
        <a:srgbClr val="954F72"/>
      </a:folHlink>
    </a:clrScheme>
    <a:fontScheme name="Custom 15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ntone template_Win32_v5.potx" id="{0B6ADF6A-1AB9-4B5E-8A87-5E88E283A9E8}" vid="{6E2187FA-78B5-42F2-9074-40D4C2C1399B}"/>
    </a:ext>
  </a:extLst>
</a:theme>
</file>

<file path=ppt/theme/theme3.xml><?xml version="1.0" encoding="utf-8"?>
<a:theme xmlns:a="http://schemas.openxmlformats.org/drawingml/2006/main" name="Star of the show">
  <a:themeElements>
    <a:clrScheme name="Star of the show">
      <a:dk1>
        <a:sysClr val="windowText" lastClr="000000"/>
      </a:dk1>
      <a:lt1>
        <a:sysClr val="window" lastClr="FFFFFF"/>
      </a:lt1>
      <a:dk2>
        <a:srgbClr val="29282D"/>
      </a:dk2>
      <a:lt2>
        <a:srgbClr val="625C60"/>
      </a:lt2>
      <a:accent1>
        <a:srgbClr val="7C6560"/>
      </a:accent1>
      <a:accent2>
        <a:srgbClr val="AEA392"/>
      </a:accent2>
      <a:accent3>
        <a:srgbClr val="DBD4D0"/>
      </a:accent3>
      <a:accent4>
        <a:srgbClr val="8E7961"/>
      </a:accent4>
      <a:accent5>
        <a:srgbClr val="F0EDE8"/>
      </a:accent5>
      <a:accent6>
        <a:srgbClr val="6667AB"/>
      </a:accent6>
      <a:hlink>
        <a:srgbClr val="0563C1"/>
      </a:hlink>
      <a:folHlink>
        <a:srgbClr val="954F72"/>
      </a:folHlink>
    </a:clrScheme>
    <a:fontScheme name="Custom 15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ntone template_Win32_v5.potx" id="{0B6ADF6A-1AB9-4B5E-8A87-5E88E283A9E8}" vid="{CED26E1E-587B-4123-A4F9-DB49A037FBB9}"/>
    </a:ext>
  </a:extLst>
</a:theme>
</file>

<file path=ppt/theme/theme4.xml><?xml version="1.0" encoding="utf-8"?>
<a:theme xmlns:a="http://schemas.openxmlformats.org/drawingml/2006/main" name="Amusements">
  <a:themeElements>
    <a:clrScheme name="Amusements">
      <a:dk1>
        <a:sysClr val="windowText" lastClr="000000"/>
      </a:dk1>
      <a:lt1>
        <a:sysClr val="window" lastClr="FFFFFF"/>
      </a:lt1>
      <a:dk2>
        <a:srgbClr val="D77E6F"/>
      </a:dk2>
      <a:lt2>
        <a:srgbClr val="6667AB"/>
      </a:lt2>
      <a:accent1>
        <a:srgbClr val="B38F6A"/>
      </a:accent1>
      <a:accent2>
        <a:srgbClr val="D75078"/>
      </a:accent2>
      <a:accent3>
        <a:srgbClr val="E288B6"/>
      </a:accent3>
      <a:accent4>
        <a:srgbClr val="E9445D"/>
      </a:accent4>
      <a:accent5>
        <a:srgbClr val="EEC272"/>
      </a:accent5>
      <a:accent6>
        <a:srgbClr val="85A0A9"/>
      </a:accent6>
      <a:hlink>
        <a:srgbClr val="0563C1"/>
      </a:hlink>
      <a:folHlink>
        <a:srgbClr val="954F72"/>
      </a:folHlink>
    </a:clrScheme>
    <a:fontScheme name="Custom 15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ntone template_Win32_v5.potx" id="{0B6ADF6A-1AB9-4B5E-8A87-5E88E283A9E8}" vid="{573AD6BE-256C-44EB-886C-5713CB0A8D47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Pantone Color of the Year 2022</Template>
  <TotalTime>363</TotalTime>
  <Words>749</Words>
  <Application>Microsoft Office PowerPoint</Application>
  <PresentationFormat>Widescreen</PresentationFormat>
  <Paragraphs>81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14</vt:i4>
      </vt:variant>
    </vt:vector>
  </HeadingPairs>
  <TitlesOfParts>
    <vt:vector size="25" baseType="lpstr">
      <vt:lpstr>Aptos</vt:lpstr>
      <vt:lpstr>Aptos Display</vt:lpstr>
      <vt:lpstr>Arial</vt:lpstr>
      <vt:lpstr>Calibri</vt:lpstr>
      <vt:lpstr>Segoe UI</vt:lpstr>
      <vt:lpstr>Segoe UI Light</vt:lpstr>
      <vt:lpstr>Balancing Act</vt:lpstr>
      <vt:lpstr>Wellspring</vt:lpstr>
      <vt:lpstr>Star of the show</vt:lpstr>
      <vt:lpstr>Amusements</vt:lpstr>
      <vt:lpstr>Office Theme</vt:lpstr>
      <vt:lpstr>PowerPoint Presentation</vt:lpstr>
      <vt:lpstr>“CHRISTENDOM”</vt:lpstr>
      <vt:lpstr>Ecumenical Movement</vt:lpstr>
      <vt:lpstr>Ecumenicalism: nature and origins </vt:lpstr>
      <vt:lpstr>Who is involved in the movement?</vt:lpstr>
      <vt:lpstr>Ecumenicalism: tenets &amp; consequences</vt:lpstr>
      <vt:lpstr>What does the bible have to say?</vt:lpstr>
      <vt:lpstr>What about the claims of the movement?</vt:lpstr>
      <vt:lpstr>Think about it:</vt:lpstr>
      <vt:lpstr>1 Corinthians 1 testifies against them</vt:lpstr>
      <vt:lpstr>What is the source of unity?</vt:lpstr>
      <vt:lpstr>Must approach unity as obedient servants of our one master</vt:lpstr>
      <vt:lpstr>Ecumenicalism today</vt:lpstr>
      <vt:lpstr>Unity flows from god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18</cp:revision>
  <dcterms:created xsi:type="dcterms:W3CDTF">2024-04-20T00:43:05Z</dcterms:created>
  <dcterms:modified xsi:type="dcterms:W3CDTF">2024-04-21T00:17:57Z</dcterms:modified>
</cp:coreProperties>
</file>